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8" r:id="rId6"/>
    <p:sldId id="257" r:id="rId7"/>
    <p:sldId id="286" r:id="rId8"/>
    <p:sldId id="287" r:id="rId9"/>
    <p:sldId id="289" r:id="rId10"/>
    <p:sldId id="317" r:id="rId11"/>
    <p:sldId id="290" r:id="rId12"/>
    <p:sldId id="288" r:id="rId13"/>
    <p:sldId id="260" r:id="rId14"/>
    <p:sldId id="312" r:id="rId15"/>
    <p:sldId id="291" r:id="rId16"/>
    <p:sldId id="293" r:id="rId17"/>
    <p:sldId id="292" r:id="rId18"/>
    <p:sldId id="306" r:id="rId19"/>
    <p:sldId id="310" r:id="rId20"/>
    <p:sldId id="295" r:id="rId21"/>
    <p:sldId id="296" r:id="rId22"/>
    <p:sldId id="300" r:id="rId23"/>
    <p:sldId id="297" r:id="rId24"/>
    <p:sldId id="305" r:id="rId25"/>
    <p:sldId id="303" r:id="rId26"/>
    <p:sldId id="319" r:id="rId27"/>
    <p:sldId id="313" r:id="rId28"/>
    <p:sldId id="314" r:id="rId29"/>
    <p:sldId id="315" r:id="rId30"/>
    <p:sldId id="301" r:id="rId31"/>
    <p:sldId id="307" r:id="rId32"/>
    <p:sldId id="308" r:id="rId33"/>
    <p:sldId id="267" r:id="rId34"/>
    <p:sldId id="268" r:id="rId3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0064" autoAdjust="0"/>
  </p:normalViewPr>
  <p:slideViewPr>
    <p:cSldViewPr snapToGrid="0">
      <p:cViewPr varScale="1">
        <p:scale>
          <a:sx n="96" d="100"/>
          <a:sy n="96" d="100"/>
        </p:scale>
        <p:origin x="1038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05/07/2021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05/07/2021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Cela se traduit par des clés primaires et des clé étrangères</a:t>
            </a:r>
          </a:p>
          <a:p>
            <a:endParaRPr lang="fr-FR" dirty="0"/>
          </a:p>
          <a:p>
            <a:r>
              <a:rPr lang="fr-FR" dirty="0"/>
              <a:t>Pour la conception et la gestion de la base de données, j’ai utilisé Workbench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2827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injecter du contenu dans une page, provoquant ainsi des actions sur les navigateurs web visitant la page</a:t>
            </a:r>
          </a:p>
          <a:p>
            <a:endParaRPr lang="fr-F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HTMLSPECIALCHARS = transforme les caractère spéciaux en entité HTML</a:t>
            </a:r>
          </a:p>
          <a:p>
            <a:endParaRPr lang="fr-F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XSS = cross site </a:t>
            </a:r>
            <a:r>
              <a:rPr lang="fr-F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scripting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126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6E7076"/>
                </a:solidFill>
                <a:effectLst/>
                <a:latin typeface="Roboto" panose="020B0604020202020204" pitchFamily="2" charset="0"/>
              </a:rPr>
              <a:t>insérer des instructions SQL malveillantes dans l’application web, pouvant potentiellement accéder à des données sensibles dans la base de données ou détruire ces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07447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N’ayant pas eu de projet qui couvrait suffisamment de point j’ai développer a partir de la fin du stage un second projet qui me tenait a cœur et que je pense mener jusqu’au bout avec une mise en ligne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Entreprise étant a Tous j’ai du faire mon stage en distanciel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349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Jeu de bataille en ligne où l’on incarne une divinité venant de différente mythologie comme égyptienne, Romaine ou encore Grec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Projet choix aléatoire d’un personnage du jeu pour une partie car le jeu ne le prévoit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788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6672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2505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Relation One To </a:t>
            </a:r>
            <a:r>
              <a:rPr lang="fr-FR" dirty="0" err="1"/>
              <a:t>Many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3802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10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676192" y="4845955"/>
            <a:ext cx="9718386" cy="1169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BF80B1-AE50-4BDE-B4AB-71187B22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65" y="2335362"/>
            <a:ext cx="5669756" cy="19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AD86FB9-7DA8-4F62-B77D-F5E1D4DC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56" y="400120"/>
            <a:ext cx="6732888" cy="614293"/>
          </a:xfrm>
        </p:spPr>
        <p:txBody>
          <a:bodyPr>
            <a:noAutofit/>
          </a:bodyPr>
          <a:lstStyle/>
          <a:p>
            <a:r>
              <a:rPr lang="fr-FR" sz="3200" dirty="0"/>
              <a:t>Cas d’utilisation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03ABC-B30C-4726-996D-7B22F17E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57574"/>
            <a:ext cx="9382539" cy="504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8DB49B-E638-41D3-BE45-D643D8FD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8" y="1431534"/>
            <a:ext cx="8529470" cy="50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3B6CF6-502F-499D-8DA8-F8E2392C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22" y="1442372"/>
            <a:ext cx="9032766" cy="48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4A42FE-7A07-407E-9966-4FCF052C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15" y="1365662"/>
            <a:ext cx="2782553" cy="53649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F2325C3-C33E-4172-B81F-346C39F3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40" y="1422812"/>
            <a:ext cx="2383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28CA5-14FE-4AE3-B63F-C97556BF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98" y="235744"/>
            <a:ext cx="7781544" cy="616167"/>
          </a:xfrm>
        </p:spPr>
        <p:txBody>
          <a:bodyPr>
            <a:normAutofit/>
          </a:bodyPr>
          <a:lstStyle/>
          <a:p>
            <a:r>
              <a:rPr lang="fr-FR" sz="3600" dirty="0"/>
              <a:t>Extraits de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7B722-77BE-4DEB-B6C1-BFFC75AE5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798" y="851911"/>
            <a:ext cx="6803136" cy="365760"/>
          </a:xfrm>
        </p:spPr>
        <p:txBody>
          <a:bodyPr/>
          <a:lstStyle/>
          <a:p>
            <a:r>
              <a:rPr lang="fr-FR" dirty="0"/>
              <a:t>Extrait HTML de la page du tirage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92C53-4D97-4BB1-82DE-8ABC6CE7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A010805-9FD9-4910-95FD-3DC9D6E3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1150211"/>
            <a:ext cx="8332031" cy="55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28CA5-14FE-4AE3-B63F-C97556BF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98" y="235744"/>
            <a:ext cx="7781544" cy="616167"/>
          </a:xfrm>
        </p:spPr>
        <p:txBody>
          <a:bodyPr>
            <a:normAutofit/>
          </a:bodyPr>
          <a:lstStyle/>
          <a:p>
            <a:r>
              <a:rPr lang="fr-FR" sz="3600" dirty="0"/>
              <a:t>Extraits de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7B722-77BE-4DEB-B6C1-BFFC75AE5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798" y="779112"/>
            <a:ext cx="6803136" cy="365760"/>
          </a:xfrm>
        </p:spPr>
        <p:txBody>
          <a:bodyPr/>
          <a:lstStyle/>
          <a:p>
            <a:r>
              <a:rPr lang="fr-FR" dirty="0"/>
              <a:t>Extrait SCSS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92C53-4D97-4BB1-82DE-8ABC6CE7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5406F80-1B95-4F5E-8ED9-EC666A78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12" y="1144872"/>
            <a:ext cx="4050922" cy="54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1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34E834-DE87-4DC0-864B-A31D79E4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1458132"/>
            <a:ext cx="10941844" cy="39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189437-2041-49AF-ACA7-DF821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5" y="2087479"/>
            <a:ext cx="4276804" cy="28941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8AA805-E32F-4538-8A05-B0CA281C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34" y="1804737"/>
            <a:ext cx="4575665" cy="35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Smite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500" y="379455"/>
            <a:ext cx="9308219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conceptuel de données: Merise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380C645-3F93-41C5-B68F-7862FC956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72" y="1026309"/>
            <a:ext cx="6803136" cy="365760"/>
          </a:xfrm>
        </p:spPr>
        <p:txBody>
          <a:bodyPr/>
          <a:lstStyle/>
          <a:p>
            <a:r>
              <a:rPr lang="fr-FR" dirty="0"/>
              <a:t>Création d’une base de données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961B35-E6E9-49E6-BE4A-964896A5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2" y="1507275"/>
            <a:ext cx="10609180" cy="47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26" y="363768"/>
            <a:ext cx="6761660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Logique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21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4C6CBC-8EE7-41D8-B623-3585D9CD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49" y="1357312"/>
            <a:ext cx="4855020" cy="46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MVC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22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51312"/>
            <a:ext cx="7754868" cy="45974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D910304-282F-4350-840D-1BB70CC2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02" y="2927650"/>
            <a:ext cx="3359655" cy="24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ABE1-7D49-48A2-B4BB-FF6060A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56" y="222323"/>
            <a:ext cx="7781544" cy="700028"/>
          </a:xfrm>
        </p:spPr>
        <p:txBody>
          <a:bodyPr>
            <a:normAutofit/>
          </a:bodyPr>
          <a:lstStyle/>
          <a:p>
            <a:r>
              <a:rPr lang="fr-FR" sz="3600" dirty="0"/>
              <a:t>Le Router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184D3E-9835-4935-9D34-8A834740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556" y="1031264"/>
            <a:ext cx="6803136" cy="365760"/>
          </a:xfrm>
        </p:spPr>
        <p:txBody>
          <a:bodyPr/>
          <a:lstStyle/>
          <a:p>
            <a:r>
              <a:rPr lang="fr-FR" dirty="0"/>
              <a:t>Chemin via l’URL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D001B-E23D-4F99-B02A-7A1B5B1F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23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6EFCB8-3223-4D2C-8982-6768ABC7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18" y="1505937"/>
            <a:ext cx="5512006" cy="46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9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ABE1-7D49-48A2-B4BB-FF6060A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56" y="222323"/>
            <a:ext cx="7781544" cy="700028"/>
          </a:xfrm>
        </p:spPr>
        <p:txBody>
          <a:bodyPr>
            <a:normAutofit/>
          </a:bodyPr>
          <a:lstStyle/>
          <a:p>
            <a:r>
              <a:rPr lang="fr-FR" sz="3600" dirty="0"/>
              <a:t>C.R.U.D.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184D3E-9835-4935-9D34-8A834740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556" y="1031264"/>
            <a:ext cx="6803136" cy="365760"/>
          </a:xfrm>
        </p:spPr>
        <p:txBody>
          <a:bodyPr/>
          <a:lstStyle/>
          <a:p>
            <a:r>
              <a:rPr lang="fr-FR" dirty="0"/>
              <a:t>Connexion a la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D001B-E23D-4F99-B02A-7A1B5B1F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24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24AC2A-7DC0-4719-897A-B8941790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66" y="1505937"/>
            <a:ext cx="6170467" cy="52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2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ABE1-7D49-48A2-B4BB-FF6060A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56" y="222323"/>
            <a:ext cx="7781544" cy="700028"/>
          </a:xfrm>
        </p:spPr>
        <p:txBody>
          <a:bodyPr>
            <a:normAutofit/>
          </a:bodyPr>
          <a:lstStyle/>
          <a:p>
            <a:r>
              <a:rPr lang="fr-FR" sz="3600" dirty="0"/>
              <a:t>C.R.U.D.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184D3E-9835-4935-9D34-8A834740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556" y="1031264"/>
            <a:ext cx="6803136" cy="365760"/>
          </a:xfrm>
        </p:spPr>
        <p:txBody>
          <a:bodyPr/>
          <a:lstStyle/>
          <a:p>
            <a:r>
              <a:rPr lang="fr-FR" dirty="0"/>
              <a:t>Extrait contrôler </a:t>
            </a:r>
            <a:r>
              <a:rPr lang="fr-FR" dirty="0" err="1"/>
              <a:t>add.php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D001B-E23D-4F99-B02A-7A1B5B1F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25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C43A2F-BFB7-4182-BB74-042F8F32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30" y="1397024"/>
            <a:ext cx="8901887" cy="49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8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ABE1-7D49-48A2-B4BB-FF6060A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56" y="222323"/>
            <a:ext cx="7781544" cy="700028"/>
          </a:xfrm>
        </p:spPr>
        <p:txBody>
          <a:bodyPr>
            <a:normAutofit/>
          </a:bodyPr>
          <a:lstStyle/>
          <a:p>
            <a:r>
              <a:rPr lang="fr-FR" sz="3600" dirty="0"/>
              <a:t>C.R.U.D.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184D3E-9835-4935-9D34-8A834740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556" y="1031264"/>
            <a:ext cx="6803136" cy="365760"/>
          </a:xfrm>
        </p:spPr>
        <p:txBody>
          <a:bodyPr/>
          <a:lstStyle/>
          <a:p>
            <a:r>
              <a:rPr lang="fr-FR" dirty="0"/>
              <a:t>Extrait requête d’ajout en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D001B-E23D-4F99-B02A-7A1B5B1F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3ACBAA-B8F0-445F-A8C8-9D9094D85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24" y="1345456"/>
            <a:ext cx="6030167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10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76A5D-1221-4C96-BA8E-8B49A889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21469"/>
            <a:ext cx="2246852" cy="601879"/>
          </a:xfrm>
        </p:spPr>
        <p:txBody>
          <a:bodyPr>
            <a:normAutofit/>
          </a:bodyPr>
          <a:lstStyle/>
          <a:p>
            <a:r>
              <a:rPr lang="fr-FR" sz="3600" dirty="0"/>
              <a:t>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01D8A2-789E-43DF-8B28-A16C4A175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504" y="1063366"/>
            <a:ext cx="6803136" cy="365760"/>
          </a:xfrm>
        </p:spPr>
        <p:txBody>
          <a:bodyPr/>
          <a:lstStyle/>
          <a:p>
            <a:r>
              <a:rPr lang="fr-FR" dirty="0"/>
              <a:t>Faille XSS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58E7C2-D547-4E29-BE00-7CF20456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28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4ABEF67-6581-439F-8B80-DD898D77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64" y="2381104"/>
            <a:ext cx="643027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76A5D-1221-4C96-BA8E-8B49A889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21469"/>
            <a:ext cx="2246852" cy="601879"/>
          </a:xfrm>
        </p:spPr>
        <p:txBody>
          <a:bodyPr>
            <a:normAutofit/>
          </a:bodyPr>
          <a:lstStyle/>
          <a:p>
            <a:r>
              <a:rPr lang="fr-FR" sz="3600" dirty="0"/>
              <a:t>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01D8A2-789E-43DF-8B28-A16C4A175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504" y="1063366"/>
            <a:ext cx="6803136" cy="365760"/>
          </a:xfrm>
        </p:spPr>
        <p:txBody>
          <a:bodyPr/>
          <a:lstStyle/>
          <a:p>
            <a:r>
              <a:rPr lang="fr-FR" dirty="0"/>
              <a:t>Injection SQL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58E7C2-D547-4E29-BE00-7CF20456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29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428684-2544-4AA3-972A-F8BA5385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6" y="1569144"/>
            <a:ext cx="6422772" cy="49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318250" y="203490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802447" y="1298682"/>
            <a:ext cx="7353503" cy="51049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 (Passage en first mobile, les items en </a:t>
            </a:r>
            <a:r>
              <a:rPr lang="fr-FR" sz="1800" dirty="0" err="1">
                <a:solidFill>
                  <a:schemeClr val="bg1"/>
                </a:solidFill>
              </a:rPr>
              <a:t>cards</a:t>
            </a:r>
            <a:r>
              <a:rPr lang="fr-FR" sz="1800" dirty="0">
                <a:solidFill>
                  <a:schemeClr val="bg1"/>
                </a:solidFill>
              </a:rPr>
              <a:t>, </a:t>
            </a:r>
            <a:r>
              <a:rPr lang="fr-FR" sz="1800" dirty="0" err="1">
                <a:solidFill>
                  <a:schemeClr val="bg1"/>
                </a:solidFill>
              </a:rPr>
              <a:t>ect</a:t>
            </a:r>
            <a:r>
              <a:rPr lang="fr-FR" sz="1800" dirty="0">
                <a:solidFill>
                  <a:schemeClr val="bg1"/>
                </a:solidFill>
              </a:rPr>
              <a:t>…)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Utilisation de l’API Smite? (Si oui ajouter une partie utilisateur)</a:t>
            </a:r>
          </a:p>
          <a:p>
            <a:pPr marL="457200" lvl="1" indent="0">
              <a:buNone/>
            </a:pPr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gestions des </a:t>
            </a:r>
            <a:r>
              <a:rPr lang="fr-FR" sz="1800" dirty="0" err="1">
                <a:solidFill>
                  <a:schemeClr val="bg1"/>
                </a:solidFill>
              </a:rPr>
              <a:t>medias</a:t>
            </a:r>
            <a:endParaRPr lang="fr-FR" sz="1800" dirty="0">
              <a:solidFill>
                <a:schemeClr val="bg1"/>
              </a:solidFill>
            </a:endParaRP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marL="457200" lvl="1" indent="0">
              <a:buNone/>
            </a:pPr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3 dernières tirages</a:t>
            </a:r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0AD86FB9-7DA8-4F62-B77D-F5E1D4DC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56" y="400120"/>
            <a:ext cx="6732888" cy="614293"/>
          </a:xfrm>
        </p:spPr>
        <p:txBody>
          <a:bodyPr>
            <a:noAutofit/>
          </a:bodyPr>
          <a:lstStyle/>
          <a:p>
            <a:r>
              <a:rPr lang="fr-FR" sz="3200" dirty="0"/>
              <a:t>Cas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975" y="501360"/>
            <a:ext cx="6732888" cy="613065"/>
          </a:xfrm>
        </p:spPr>
        <p:txBody>
          <a:bodyPr>
            <a:noAutofit/>
          </a:bodyPr>
          <a:lstStyle/>
          <a:p>
            <a:r>
              <a:rPr lang="fr-FR" sz="3600" dirty="0"/>
              <a:t>Algorithme de la fonction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A0E623-33B0-49B6-B5E6-2EED6545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" y="1382537"/>
            <a:ext cx="4795021" cy="47110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4782A9-375A-4C70-8431-9A7BADA6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71" y="1382537"/>
            <a:ext cx="6136430" cy="47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488" y="789594"/>
            <a:ext cx="6732888" cy="613065"/>
          </a:xfrm>
        </p:spPr>
        <p:txBody>
          <a:bodyPr>
            <a:noAutofit/>
          </a:bodyPr>
          <a:lstStyle/>
          <a:p>
            <a:r>
              <a:rPr lang="fr-FR" sz="3600" dirty="0"/>
              <a:t>Extrait du code</a:t>
            </a: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908815-5E9B-43D6-A64C-B4DC6D63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5" y="1809489"/>
            <a:ext cx="11345749" cy="42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036" y="358368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0F45BF-2819-4077-B253-F647DD4267D6}"/>
              </a:ext>
            </a:extLst>
          </p:cNvPr>
          <p:cNvSpPr txBox="1"/>
          <p:nvPr/>
        </p:nvSpPr>
        <p:spPr>
          <a:xfrm>
            <a:off x="6726760" y="6411366"/>
            <a:ext cx="273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</a:rPr>
              <a:t>Source: https://pyproj4.github.io</a:t>
            </a:r>
          </a:p>
        </p:txBody>
      </p:sp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2925</TotalTime>
  <Words>502</Words>
  <Application>Microsoft Office PowerPoint</Application>
  <PresentationFormat>Grand écran</PresentationFormat>
  <Paragraphs>133</Paragraphs>
  <Slides>31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Roboto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Cas d’utilisation</vt:lpstr>
      <vt:lpstr>Algorithme de la fonction</vt:lpstr>
      <vt:lpstr>Extrait du code</vt:lpstr>
      <vt:lpstr>Documentation en anglais</vt:lpstr>
      <vt:lpstr>Démonstration</vt:lpstr>
      <vt:lpstr>Projet « Randomizer SMITE »</vt:lpstr>
      <vt:lpstr>Cas d’utilisation</vt:lpstr>
      <vt:lpstr>Maquettage de l’application</vt:lpstr>
      <vt:lpstr>Maquettage de l’application</vt:lpstr>
      <vt:lpstr>Maquettage de l’application</vt:lpstr>
      <vt:lpstr>Extraits de code</vt:lpstr>
      <vt:lpstr>Extraits de code</vt:lpstr>
      <vt:lpstr>Interface dynamique</vt:lpstr>
      <vt:lpstr>Interface dynamique</vt:lpstr>
      <vt:lpstr>Démonstration</vt:lpstr>
      <vt:lpstr>Modèle conceptuel de données: Merise</vt:lpstr>
      <vt:lpstr>Modèle Logique de Données</vt:lpstr>
      <vt:lpstr>Architecture MVC</vt:lpstr>
      <vt:lpstr>Le Router</vt:lpstr>
      <vt:lpstr>C.R.U.D.</vt:lpstr>
      <vt:lpstr>C.R.U.D.</vt:lpstr>
      <vt:lpstr>C.R.U.D.</vt:lpstr>
      <vt:lpstr>Démonstration</vt:lpstr>
      <vt:lpstr>Sécurité</vt:lpstr>
      <vt:lpstr>Sécurité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94</cp:revision>
  <dcterms:created xsi:type="dcterms:W3CDTF">2021-06-22T15:48:38Z</dcterms:created>
  <dcterms:modified xsi:type="dcterms:W3CDTF">2021-07-05T13:27:09Z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